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55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41" d="100"/>
          <a:sy n="41" d="100"/>
        </p:scale>
        <p:origin x="15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833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57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33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88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56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367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4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77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925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710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898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35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8680356-D800-F3EB-5846-BCFA48EFB1C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3184" y="216976"/>
            <a:ext cx="6533080" cy="9531458"/>
          </a:xfrm>
          <a:prstGeom prst="rect">
            <a:avLst/>
          </a:prstGeom>
          <a:ln w="180975">
            <a:solidFill>
              <a:srgbClr val="F05510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B2DAA9-EEC6-4527-F54F-D84E17422E1A}"/>
              </a:ext>
            </a:extLst>
          </p:cNvPr>
          <p:cNvSpPr txBox="1"/>
          <p:nvPr/>
        </p:nvSpPr>
        <p:spPr>
          <a:xfrm>
            <a:off x="1" y="921737"/>
            <a:ext cx="685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latin typeface="Algerian" panose="04020705040A02060702" pitchFamily="82" charset="0"/>
              </a:rPr>
              <a:t>VESPERS</a:t>
            </a:r>
            <a:r>
              <a:rPr lang="en-GB" sz="4400" b="1" dirty="0">
                <a:latin typeface="Algerian" panose="04020705040A02060702" pitchFamily="82" charset="0"/>
              </a:rPr>
              <a:t> </a:t>
            </a:r>
            <a:r>
              <a:rPr lang="en-GB" sz="3200" dirty="0">
                <a:latin typeface="Bahnschrift" panose="020B0502040204020203" pitchFamily="34" charset="0"/>
              </a:rPr>
              <a:t>and</a:t>
            </a:r>
            <a:r>
              <a:rPr lang="en-GB" sz="4000" b="1" dirty="0">
                <a:latin typeface="Algerian" panose="04020705040A02060702" pitchFamily="82" charset="0"/>
              </a:rPr>
              <a:t> </a:t>
            </a:r>
            <a:r>
              <a:rPr lang="en-GB" sz="4400" dirty="0">
                <a:latin typeface="Algerian" panose="04020705040A02060702" pitchFamily="82" charset="0"/>
              </a:rPr>
              <a:t>VIGIL MASS </a:t>
            </a:r>
            <a:endParaRPr lang="en-GB" sz="4400" dirty="0">
              <a:latin typeface="Bahnschrift" panose="020B0502040204020203" pitchFamily="34" charset="0"/>
            </a:endParaRPr>
          </a:p>
          <a:p>
            <a:pPr algn="ctr"/>
            <a:r>
              <a:rPr lang="en-GB" sz="3200" dirty="0">
                <a:latin typeface="Bahnschrift" panose="020B0502040204020203" pitchFamily="34" charset="0"/>
              </a:rPr>
              <a:t>on the </a:t>
            </a:r>
          </a:p>
          <a:p>
            <a:pPr algn="ctr"/>
            <a:r>
              <a:rPr lang="en-GB" sz="4400" dirty="0">
                <a:latin typeface="Algerian" panose="04020705040A02060702" pitchFamily="82" charset="0"/>
              </a:rPr>
              <a:t>eve</a:t>
            </a:r>
            <a:r>
              <a:rPr lang="en-GB" sz="4400" dirty="0">
                <a:latin typeface="Bahnschrift" panose="020B0502040204020203" pitchFamily="34" charset="0"/>
              </a:rPr>
              <a:t> </a:t>
            </a:r>
            <a:r>
              <a:rPr lang="en-GB" sz="3200" dirty="0">
                <a:latin typeface="Bahnschrift" panose="020B0502040204020203" pitchFamily="34" charset="0"/>
              </a:rPr>
              <a:t>of </a:t>
            </a:r>
            <a:r>
              <a:rPr lang="en-GB" sz="4400" dirty="0" err="1">
                <a:latin typeface="Algerian" panose="04020705040A02060702" pitchFamily="82" charset="0"/>
              </a:rPr>
              <a:t>pentecost</a:t>
            </a:r>
            <a:endParaRPr lang="en-GB" sz="4400" dirty="0">
              <a:latin typeface="Algerian" panose="04020705040A02060702" pitchFamily="8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9AA97A-3FA1-65AE-D105-A8993DAB0B9B}"/>
              </a:ext>
            </a:extLst>
          </p:cNvPr>
          <p:cNvSpPr txBox="1"/>
          <p:nvPr/>
        </p:nvSpPr>
        <p:spPr>
          <a:xfrm>
            <a:off x="495946" y="6446421"/>
            <a:ext cx="6036590" cy="2246769"/>
          </a:xfrm>
          <a:prstGeom prst="rect">
            <a:avLst/>
          </a:prstGeom>
          <a:solidFill>
            <a:schemeClr val="bg1">
              <a:alpha val="3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i="1" dirty="0"/>
              <a:t>Sung Vespers in the Benedictine tradition will lead straight into the Liturgy of the Word for the Pentecost Vigil followed by the Liturgy of the Eucharist.</a:t>
            </a:r>
            <a:endParaRPr lang="en-GB" sz="28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A4AB6C-4387-BA3B-4A2D-0DAEC37669C1}"/>
              </a:ext>
            </a:extLst>
          </p:cNvPr>
          <p:cNvSpPr txBox="1"/>
          <p:nvPr/>
        </p:nvSpPr>
        <p:spPr>
          <a:xfrm>
            <a:off x="972322" y="3518444"/>
            <a:ext cx="49133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St Benedict’s Church, Stratton-on-the-Fosse</a:t>
            </a:r>
          </a:p>
          <a:p>
            <a:pPr algn="ctr"/>
            <a:endParaRPr lang="en-GB" sz="3200" b="1" dirty="0"/>
          </a:p>
          <a:p>
            <a:pPr algn="ctr"/>
            <a:r>
              <a:rPr lang="en-GB" sz="3200" b="1" dirty="0"/>
              <a:t>4.45 pm </a:t>
            </a:r>
          </a:p>
          <a:p>
            <a:pPr algn="ctr"/>
            <a:r>
              <a:rPr lang="en-GB" sz="3200" b="1" dirty="0"/>
              <a:t>Saturday 23</a:t>
            </a:r>
            <a:r>
              <a:rPr lang="en-GB" sz="3200" b="1" baseline="30000" dirty="0"/>
              <a:t>rd</a:t>
            </a:r>
            <a:r>
              <a:rPr lang="en-GB" sz="3200" b="1" dirty="0"/>
              <a:t> May</a:t>
            </a:r>
          </a:p>
        </p:txBody>
      </p:sp>
    </p:spTree>
    <p:extLst>
      <p:ext uri="{BB962C8B-B14F-4D97-AF65-F5344CB8AC3E}">
        <p14:creationId xmlns:p14="http://schemas.microsoft.com/office/powerpoint/2010/main" val="1526504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</TotalTime>
  <Words>46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Bahnschrift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Cathy Wolf</dc:creator>
  <cp:lastModifiedBy>Cathy Wolf</cp:lastModifiedBy>
  <cp:revision>3</cp:revision>
  <dcterms:created xsi:type="dcterms:W3CDTF">2024-05-08T15:22:10Z</dcterms:created>
  <dcterms:modified xsi:type="dcterms:W3CDTF">2026-05-06T12:23:10Z</dcterms:modified>
</cp:coreProperties>
</file>